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83" r:id="rId2"/>
    <p:sldId id="284" r:id="rId3"/>
    <p:sldId id="256" r:id="rId4"/>
    <p:sldId id="258" r:id="rId5"/>
    <p:sldId id="259" r:id="rId6"/>
    <p:sldId id="260" r:id="rId7"/>
    <p:sldId id="282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73" r:id="rId17"/>
    <p:sldId id="269" r:id="rId18"/>
    <p:sldId id="285" r:id="rId19"/>
    <p:sldId id="300" r:id="rId20"/>
    <p:sldId id="286" r:id="rId21"/>
    <p:sldId id="287" r:id="rId22"/>
    <p:sldId id="270" r:id="rId23"/>
    <p:sldId id="271" r:id="rId24"/>
    <p:sldId id="288" r:id="rId25"/>
    <p:sldId id="272" r:id="rId26"/>
    <p:sldId id="274" r:id="rId27"/>
    <p:sldId id="291" r:id="rId28"/>
    <p:sldId id="292" r:id="rId29"/>
    <p:sldId id="293" r:id="rId30"/>
    <p:sldId id="294" r:id="rId31"/>
    <p:sldId id="295" r:id="rId32"/>
    <p:sldId id="296" r:id="rId33"/>
    <p:sldId id="297" r:id="rId34"/>
    <p:sldId id="303" r:id="rId35"/>
    <p:sldId id="304" r:id="rId36"/>
    <p:sldId id="275" r:id="rId37"/>
    <p:sldId id="298" r:id="rId38"/>
    <p:sldId id="299" r:id="rId39"/>
    <p:sldId id="276" r:id="rId40"/>
    <p:sldId id="306" r:id="rId41"/>
    <p:sldId id="308" r:id="rId42"/>
    <p:sldId id="307" r:id="rId43"/>
    <p:sldId id="310" r:id="rId44"/>
    <p:sldId id="311" r:id="rId45"/>
    <p:sldId id="312" r:id="rId46"/>
    <p:sldId id="313" r:id="rId47"/>
    <p:sldId id="277" r:id="rId48"/>
    <p:sldId id="278" r:id="rId49"/>
    <p:sldId id="281" r:id="rId50"/>
    <p:sldId id="314" r:id="rId51"/>
    <p:sldId id="315" r:id="rId52"/>
    <p:sldId id="316" r:id="rId53"/>
    <p:sldId id="317" r:id="rId54"/>
    <p:sldId id="318" r:id="rId55"/>
    <p:sldId id="319" r:id="rId5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4"/>
    <p:restoredTop sz="94635"/>
  </p:normalViewPr>
  <p:slideViewPr>
    <p:cSldViewPr snapToGrid="0" snapToObjects="1">
      <p:cViewPr varScale="1">
        <p:scale>
          <a:sx n="150" d="100"/>
          <a:sy n="150" d="100"/>
        </p:scale>
        <p:origin x="70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1737F4-68FF-4043-85F7-5670E0E22B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CD6528-339B-484A-B78F-7B7CF1A442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728747-888A-0F48-A098-454135F157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39AFC-0357-6246-91FC-C25CBE7C1CB7}" type="datetimeFigureOut">
              <a:rPr lang="en-US" smtClean="0"/>
              <a:t>11/30/19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AA4179-22BD-0B4C-922A-0D1DE0CFE5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AC0AAA-3BC7-EF49-BC8D-E5B7D60D2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02AAD-1DD9-134B-821D-0101B6F3A7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2011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5EB01-ACCF-A94E-A65D-7570CF0AAC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D7D406-9BA4-B540-BF2A-92F99711B0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FBF8F7-FC16-EE47-A2D8-19B079D160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39AFC-0357-6246-91FC-C25CBE7C1CB7}" type="datetimeFigureOut">
              <a:rPr lang="en-US" smtClean="0"/>
              <a:t>11/30/19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980868-69D5-8B48-80B8-30541B1CFB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A909B-E1CD-E146-837B-A9BFCB2C1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02AAD-1DD9-134B-821D-0101B6F3A7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8618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A147277-BFAC-544D-A3C9-2349FC55345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94767B0-F2A9-BB43-A909-1F81B558BF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2C0B13-B145-7E4C-8F68-34F4B1D40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39AFC-0357-6246-91FC-C25CBE7C1CB7}" type="datetimeFigureOut">
              <a:rPr lang="en-US" smtClean="0"/>
              <a:t>11/30/19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504920-277E-1247-AD5E-B33B9C9ABF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1F8127-B34C-A649-B08E-1788D94F59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02AAD-1DD9-134B-821D-0101B6F3A7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185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F050B-3564-364D-8233-E393BF08B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6E643B-F681-0741-A58E-DB9413E6AD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1682C0-C524-8349-B260-C24CD6E9DD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39AFC-0357-6246-91FC-C25CBE7C1CB7}" type="datetimeFigureOut">
              <a:rPr lang="en-US" smtClean="0"/>
              <a:t>11/30/19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993A11-DFBB-1840-B85F-6795E808DA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181779-107C-4249-83CD-B8A99AA4F4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02AAD-1DD9-134B-821D-0101B6F3A7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7375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767F46-38AE-D243-8F41-3A1741E1E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0722F9-FF09-3145-85EC-958EDC3FFC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572139-C150-2744-8A37-78776F06D8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39AFC-0357-6246-91FC-C25CBE7C1CB7}" type="datetimeFigureOut">
              <a:rPr lang="en-US" smtClean="0"/>
              <a:t>11/30/19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81B34B-5E54-C248-85E9-72E8BAAB6D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026EF7-47F1-3441-BE78-041EFA6AC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02AAD-1DD9-134B-821D-0101B6F3A7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2359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F20635-6826-7A49-B5D1-BF78818F0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94931A-6A68-B94B-BD3E-8F6CFC0264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797FBB-B7DE-154F-A17B-B679C2B053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7766BE-BD48-A149-805E-32017AA969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39AFC-0357-6246-91FC-C25CBE7C1CB7}" type="datetimeFigureOut">
              <a:rPr lang="en-US" smtClean="0"/>
              <a:t>11/30/19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A0982D-F37B-174D-91D2-467EF1E36B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883343-A1A0-914D-AC4C-CFEEE15E2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02AAD-1DD9-134B-821D-0101B6F3A7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4711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C4319D-0E5B-FE48-BFD9-8A124A2BD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3446CD-3A78-B745-9A8A-547B2A38B3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EFA298-6E3C-E149-8722-9FAD6F3982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BCE14F7-8221-E24B-B092-C97D32CB7E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463C579-C45B-374F-8186-8CCEBD8491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129D8A4-A765-F245-BF24-6AE9D054A2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39AFC-0357-6246-91FC-C25CBE7C1CB7}" type="datetimeFigureOut">
              <a:rPr lang="en-US" smtClean="0"/>
              <a:t>11/30/19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92B4CDA-1678-934D-80FE-A1BF26C6A3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D542A69-07AB-604B-97D0-BDD9883C56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02AAD-1DD9-134B-821D-0101B6F3A7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6997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52E232-4833-AB49-A757-9D8A19DAA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3FAB72-8E28-DB44-A4F1-C1E78C5987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39AFC-0357-6246-91FC-C25CBE7C1CB7}" type="datetimeFigureOut">
              <a:rPr lang="en-US" smtClean="0"/>
              <a:t>11/30/19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2AE5DE-CBFC-3946-BD95-175DFCAFAC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2C8DB5-4B1D-DA44-A618-A414C0D2E0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02AAD-1DD9-134B-821D-0101B6F3A7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3608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5FD0E80-86B9-2D42-BED1-DF57C8ADCC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39AFC-0357-6246-91FC-C25CBE7C1CB7}" type="datetimeFigureOut">
              <a:rPr lang="en-US" smtClean="0"/>
              <a:t>11/30/19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DDF2F1F-9B9B-A249-8D83-975E448896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76B5B3-A174-AA45-BDEF-0F18B55639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02AAD-1DD9-134B-821D-0101B6F3A7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5456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EEDFAE-89D5-EB40-B01A-724FB63A5A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2D6F39-90C9-0645-AC5B-35359A90D3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7E99D3-8961-AE40-982C-B599907F4A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40B316-8AF9-7A40-8EE7-6268989B7B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39AFC-0357-6246-91FC-C25CBE7C1CB7}" type="datetimeFigureOut">
              <a:rPr lang="en-US" smtClean="0"/>
              <a:t>11/30/19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8E858B-D846-C749-9D4F-32BA0C9D7F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7FC60C-8340-8A4B-9B24-92FC50EA27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02AAD-1DD9-134B-821D-0101B6F3A7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7122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D6EA80-02AE-0C42-A282-10FEE72D9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C22B0B5-5BB8-7943-82C5-A1B0C830CF7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50C437-9E0A-EF44-AD37-EFB64B4A39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1C8A2B-BE39-C64F-AE9F-8C1D761EA5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39AFC-0357-6246-91FC-C25CBE7C1CB7}" type="datetimeFigureOut">
              <a:rPr lang="en-US" smtClean="0"/>
              <a:t>11/30/19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4612A9-53E1-414A-B8EE-6F28585760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5A9005-CB2C-9F47-A894-AD473C9E63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02AAD-1DD9-134B-821D-0101B6F3A7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754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D55FDDC-52EB-C945-9E57-5BC935D0E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AA3E2C-9003-1147-B9CA-2C97274AAA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25E143-87F2-A548-B772-0CFDD9FEB1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B39AFC-0357-6246-91FC-C25CBE7C1CB7}" type="datetimeFigureOut">
              <a:rPr lang="en-US" smtClean="0"/>
              <a:t>11/30/19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75358E-7B98-A744-ACEF-D42D65208C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4F5457-CB15-A546-B206-22A3CABD16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602AAD-1DD9-134B-821D-0101B6F3A7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2429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file:////Users/fife/Documents/flexplavaan/plots/ideal_statsjedi.jpg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file:////Users/fife/Documents/flexplavaan/plots/reliability_biased_statsjedi.jpg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file:////Users/fife/Documents/flexplavaan/plots/ideal_statsjedi.jpg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file:////Users/fife/Documents/flexplavaan/plots/model_matrix_jedi.jpg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file:////Users/fife/Documents/flexplavaan/plots/all_matrix_statsjedi.jpg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file:////Users/fife/Documents/flexplavaan/plots/all_matrix_jedi.jpg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file:////Users/fife/Documents/flexplavaan/plots/measurement_jedi.jpg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file:////Users/fife/Documents/flexplavaan/plots/hogwarts_linear.jpg" TargetMode="Externa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file:////Users/fife/Documents/flexplavaan/plots/hogwarts_linear_grayed.jpg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2AA9B9-4FBD-D440-9211-C3BD8954B1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A4D4F8-57FC-5149-80D4-58C14D2386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Visualizing SEMs</a:t>
            </a:r>
          </a:p>
          <a:p>
            <a:r>
              <a:rPr lang="en-US" dirty="0"/>
              <a:t>Broader context</a:t>
            </a:r>
          </a:p>
          <a:p>
            <a:pPr lvl="1"/>
            <a:r>
              <a:rPr lang="en-US" dirty="0" err="1"/>
              <a:t>flexplot</a:t>
            </a:r>
            <a:endParaRPr lang="en-US" dirty="0"/>
          </a:p>
          <a:p>
            <a:pPr lvl="1"/>
            <a:r>
              <a:rPr lang="en-US" dirty="0"/>
              <a:t>eight steps of data analysis</a:t>
            </a:r>
          </a:p>
          <a:p>
            <a:r>
              <a:rPr lang="en-US" dirty="0"/>
              <a:t>Need for intuitive graphics</a:t>
            </a:r>
          </a:p>
          <a:p>
            <a:r>
              <a:rPr lang="en-US" dirty="0"/>
              <a:t>Difficulties with visualizing SEMs</a:t>
            </a:r>
          </a:p>
          <a:p>
            <a:r>
              <a:rPr lang="en-US" dirty="0"/>
              <a:t>Previous Approaches</a:t>
            </a:r>
          </a:p>
          <a:p>
            <a:r>
              <a:rPr lang="en-US" dirty="0"/>
              <a:t>My Approach</a:t>
            </a:r>
          </a:p>
          <a:p>
            <a:r>
              <a:rPr lang="en-US" dirty="0"/>
              <a:t>Examples</a:t>
            </a:r>
          </a:p>
        </p:txBody>
      </p:sp>
    </p:spTree>
    <p:extLst>
      <p:ext uri="{BB962C8B-B14F-4D97-AF65-F5344CB8AC3E}">
        <p14:creationId xmlns:p14="http://schemas.microsoft.com/office/powerpoint/2010/main" val="35441674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DFEEB-ED8C-504C-B2E3-C76432FA55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Furthermore…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43E3CB-6001-9F48-934E-289F36B389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Raw data should be plotted</a:t>
            </a:r>
          </a:p>
          <a:p>
            <a:r>
              <a:rPr lang="en-US" dirty="0"/>
              <a:t>Not summaries of data</a:t>
            </a:r>
          </a:p>
          <a:p>
            <a:r>
              <a:rPr lang="en-US" dirty="0"/>
              <a:t>Why?</a:t>
            </a:r>
          </a:p>
        </p:txBody>
      </p:sp>
    </p:spTree>
    <p:extLst>
      <p:ext uri="{BB962C8B-B14F-4D97-AF65-F5344CB8AC3E}">
        <p14:creationId xmlns:p14="http://schemas.microsoft.com/office/powerpoint/2010/main" val="30898784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CD9F7-28F1-BF40-A146-3F2164650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BC5940B-37F0-6645-A653-494E60A3F0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2967" y="195791"/>
            <a:ext cx="11146366" cy="6082731"/>
          </a:xfrm>
        </p:spPr>
      </p:pic>
    </p:spTree>
    <p:extLst>
      <p:ext uri="{BB962C8B-B14F-4D97-AF65-F5344CB8AC3E}">
        <p14:creationId xmlns:p14="http://schemas.microsoft.com/office/powerpoint/2010/main" val="11506802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2D2FA-CD96-7747-9A69-CC6FC3A20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EC0E2D-FDFD-9D43-A8DD-EAA2C61D17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96DB42-5780-5447-86DA-94724B19CD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8550" y="0"/>
            <a:ext cx="74549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5285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A3D27-325D-2A44-8FAA-89DB8FF0B0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653B29-8685-7D42-8963-A2316FAD97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091BF6-C318-9D4A-BA2A-3E4EE9815C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4783" y="529069"/>
            <a:ext cx="8608483" cy="5647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8452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E90723-7E54-6F41-86F5-2D468B0A7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D8E128-807A-9440-812F-95061BC0AC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Numeric statistics </a:t>
            </a:r>
            <a:r>
              <a:rPr lang="en-US" i="1" dirty="0"/>
              <a:t>compress </a:t>
            </a:r>
            <a:r>
              <a:rPr lang="en-US" dirty="0"/>
              <a:t>information</a:t>
            </a:r>
          </a:p>
          <a:p>
            <a:r>
              <a:rPr lang="en-US" dirty="0"/>
              <a:t>That compression is okay if the model is appropriate</a:t>
            </a:r>
          </a:p>
          <a:p>
            <a:r>
              <a:rPr lang="en-US" dirty="0"/>
              <a:t>But you can’t know if it’s appropriate if all you see are the numbers!</a:t>
            </a:r>
          </a:p>
        </p:txBody>
      </p:sp>
    </p:spTree>
    <p:extLst>
      <p:ext uri="{BB962C8B-B14F-4D97-AF65-F5344CB8AC3E}">
        <p14:creationId xmlns:p14="http://schemas.microsoft.com/office/powerpoint/2010/main" val="14942748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08AAE-E650-CC42-A569-AD3D20D04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 you see the problem?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D5BDA4-299A-FB4C-9200-63DAD165B5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Every statistical procedure must have a graphic</a:t>
            </a:r>
          </a:p>
          <a:p>
            <a:r>
              <a:rPr lang="en-US" dirty="0"/>
              <a:t>Every statistical graphic must present raw data</a:t>
            </a:r>
          </a:p>
          <a:p>
            <a:r>
              <a:rPr lang="en-US" dirty="0"/>
              <a:t>but…</a:t>
            </a:r>
          </a:p>
        </p:txBody>
      </p:sp>
    </p:spTree>
    <p:extLst>
      <p:ext uri="{BB962C8B-B14F-4D97-AF65-F5344CB8AC3E}">
        <p14:creationId xmlns:p14="http://schemas.microsoft.com/office/powerpoint/2010/main" val="40108104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8CACE4-193F-F74B-B579-2484D90AB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Yet there are advantages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767540-C246-1947-8258-E595A40013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Improves encoding</a:t>
            </a:r>
          </a:p>
          <a:p>
            <a:r>
              <a:rPr lang="en-US" dirty="0"/>
              <a:t>Highlights misfit</a:t>
            </a:r>
          </a:p>
          <a:p>
            <a:r>
              <a:rPr lang="en-US" dirty="0"/>
              <a:t>Focus on local fit, rather than global fit</a:t>
            </a:r>
          </a:p>
          <a:p>
            <a:r>
              <a:rPr lang="en-US" dirty="0"/>
              <a:t>I’ve never trusted SEMs because I cannot SEE them</a:t>
            </a:r>
          </a:p>
        </p:txBody>
      </p:sp>
    </p:spTree>
    <p:extLst>
      <p:ext uri="{BB962C8B-B14F-4D97-AF65-F5344CB8AC3E}">
        <p14:creationId xmlns:p14="http://schemas.microsoft.com/office/powerpoint/2010/main" val="8823462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A1D0C-9433-2F4D-A93D-B01257B4D7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Structural Equation Models are Invisible!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DC222C-3234-A348-AC65-7A7A15B610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are modeling relationships between latent (unobserved) variables</a:t>
            </a:r>
          </a:p>
          <a:p>
            <a:pPr lvl="1"/>
            <a:r>
              <a:rPr lang="en-US" dirty="0"/>
              <a:t>in other words, the raw data are invisible!</a:t>
            </a:r>
          </a:p>
          <a:p>
            <a:r>
              <a:rPr lang="en-US" dirty="0"/>
              <a:t>AND, SEMs are done on covariances</a:t>
            </a:r>
          </a:p>
          <a:p>
            <a:pPr lvl="1"/>
            <a:r>
              <a:rPr lang="en-US" dirty="0"/>
              <a:t>not raw data (except FIML…</a:t>
            </a:r>
            <a:r>
              <a:rPr lang="en-US" dirty="0" err="1"/>
              <a:t>ish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so we can’t plot raw data!</a:t>
            </a:r>
          </a:p>
          <a:p>
            <a:r>
              <a:rPr lang="en-US" dirty="0"/>
              <a:t>Example datasets</a:t>
            </a:r>
          </a:p>
          <a:p>
            <a:pPr lvl="1"/>
            <a:r>
              <a:rPr lang="en-US" dirty="0" err="1"/>
              <a:t>jedi_jedi</a:t>
            </a:r>
            <a:r>
              <a:rPr lang="en-US" dirty="0"/>
              <a:t> dataset</a:t>
            </a:r>
          </a:p>
          <a:p>
            <a:pPr lvl="1"/>
            <a:r>
              <a:rPr lang="en-US" dirty="0" err="1"/>
              <a:t>stats_jedi</a:t>
            </a:r>
            <a:r>
              <a:rPr lang="en-US" dirty="0"/>
              <a:t> dataset</a:t>
            </a:r>
          </a:p>
          <a:p>
            <a:pPr lvl="2"/>
            <a:r>
              <a:rPr lang="en-US" dirty="0"/>
              <a:t>report summary statistics</a:t>
            </a:r>
          </a:p>
          <a:p>
            <a:pPr lvl="2"/>
            <a:r>
              <a:rPr lang="en-US" dirty="0"/>
              <a:t>show visual of latent variables</a:t>
            </a:r>
          </a:p>
        </p:txBody>
      </p:sp>
    </p:spTree>
    <p:extLst>
      <p:ext uri="{BB962C8B-B14F-4D97-AF65-F5344CB8AC3E}">
        <p14:creationId xmlns:p14="http://schemas.microsoft.com/office/powerpoint/2010/main" val="9942430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F03157-5225-2845-BA18-5B2379377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Stats Jedi Example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2EEC427-E3D5-824F-A09F-5B7A6CE28F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91291" y="1541727"/>
            <a:ext cx="7609417" cy="5016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0231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F03157-5225-2845-BA18-5B2379377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JEDI Jedi Example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FE20E0C-319A-3949-B7D1-CB2EDD19AD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897" y="2070098"/>
            <a:ext cx="11536205" cy="2959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1939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876239-EE02-4C4B-9B90-351BACC16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Visualizing SEMs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F6249F-7AC6-B248-8339-41DEC42B8D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SEMs are inherently untrustworthy</a:t>
            </a:r>
          </a:p>
          <a:p>
            <a:pPr lvl="1"/>
            <a:r>
              <a:rPr lang="en-US" dirty="0"/>
              <a:t>compress information</a:t>
            </a:r>
          </a:p>
          <a:p>
            <a:pPr lvl="1"/>
            <a:r>
              <a:rPr lang="en-US" dirty="0"/>
              <a:t>difficult to assess fit</a:t>
            </a:r>
          </a:p>
          <a:p>
            <a:pPr lvl="2"/>
            <a:r>
              <a:rPr lang="en-US" dirty="0"/>
              <a:t>both globally and locally</a:t>
            </a:r>
          </a:p>
          <a:p>
            <a:pPr lvl="1"/>
            <a:r>
              <a:rPr lang="en-US" dirty="0"/>
              <a:t>most important components cannot be seen</a:t>
            </a:r>
          </a:p>
          <a:p>
            <a:pPr lvl="1"/>
            <a:r>
              <a:rPr lang="en-US" dirty="0"/>
              <a:t>need for visuals</a:t>
            </a:r>
          </a:p>
          <a:p>
            <a:r>
              <a:rPr lang="en-US" dirty="0"/>
              <a:t>I will introduce tools for visualizing SEMs</a:t>
            </a:r>
          </a:p>
          <a:p>
            <a:r>
              <a:rPr lang="en-US" dirty="0"/>
              <a:t>But first…</a:t>
            </a:r>
          </a:p>
        </p:txBody>
      </p:sp>
    </p:spTree>
    <p:extLst>
      <p:ext uri="{BB962C8B-B14F-4D97-AF65-F5344CB8AC3E}">
        <p14:creationId xmlns:p14="http://schemas.microsoft.com/office/powerpoint/2010/main" val="22706918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CA93A6-64CF-7A4B-99A9-B9E22FDCE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ED0BAB7-AD5E-894C-87A8-BD7BBF7E89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5473700" cy="1625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B2266FC-5336-A447-8553-22A24F9581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733801"/>
            <a:ext cx="6184900" cy="1676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39374EF-0FF8-2745-9D94-C2FB250A32C4}"/>
              </a:ext>
            </a:extLst>
          </p:cNvPr>
          <p:cNvSpPr txBox="1"/>
          <p:nvPr/>
        </p:nvSpPr>
        <p:spPr>
          <a:xfrm>
            <a:off x="9592734" y="4110336"/>
            <a:ext cx="1524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rmsea</a:t>
            </a:r>
            <a:r>
              <a:rPr lang="en-US" dirty="0"/>
              <a:t> &lt; 0.001</a:t>
            </a:r>
          </a:p>
          <a:p>
            <a:r>
              <a:rPr lang="en-US" dirty="0" err="1"/>
              <a:t>cfi</a:t>
            </a:r>
            <a:r>
              <a:rPr lang="en-US" dirty="0"/>
              <a:t> = 1</a:t>
            </a:r>
          </a:p>
          <a:p>
            <a:r>
              <a:rPr lang="en-US" dirty="0" err="1"/>
              <a:t>lti</a:t>
            </a:r>
            <a:r>
              <a:rPr lang="en-US" dirty="0"/>
              <a:t> = 1</a:t>
            </a:r>
          </a:p>
        </p:txBody>
      </p:sp>
    </p:spTree>
    <p:extLst>
      <p:ext uri="{BB962C8B-B14F-4D97-AF65-F5344CB8AC3E}">
        <p14:creationId xmlns:p14="http://schemas.microsoft.com/office/powerpoint/2010/main" val="7755598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CA93A6-64CF-7A4B-99A9-B9E22FDCE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39374EF-0FF8-2745-9D94-C2FB250A32C4}"/>
              </a:ext>
            </a:extLst>
          </p:cNvPr>
          <p:cNvSpPr txBox="1"/>
          <p:nvPr/>
        </p:nvSpPr>
        <p:spPr>
          <a:xfrm>
            <a:off x="8111067" y="4110336"/>
            <a:ext cx="30056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RMSEA = 0.165</a:t>
            </a:r>
          </a:p>
          <a:p>
            <a:r>
              <a:rPr lang="en-US" dirty="0" err="1"/>
              <a:t>cfi</a:t>
            </a:r>
            <a:r>
              <a:rPr lang="en-US" dirty="0"/>
              <a:t> = 0.850</a:t>
            </a:r>
          </a:p>
          <a:p>
            <a:r>
              <a:rPr lang="en-US" dirty="0" err="1"/>
              <a:t>lti</a:t>
            </a:r>
            <a:r>
              <a:rPr lang="en-US" dirty="0"/>
              <a:t> = 0.757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CAC703-A443-A940-9750-B19E5D022E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016250"/>
            <a:ext cx="6048205" cy="325490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A8A5122-DC31-BB45-8157-EA905CAC88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554038"/>
            <a:ext cx="5803900" cy="227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8811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EA744-1882-774D-8DC5-B66AD964C8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 that people haven’t tried…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6B9851-DDEC-974F-93B1-32E631B9EE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Two groups of techniques for visualizing SEMs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Visualizing relationships between latent and observed</a:t>
            </a:r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99700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96137C-5145-D448-83E2-9CA9106BA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4E7C63-9DF6-1645-A4AF-03457F7D49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These assume the model is correct</a:t>
            </a:r>
          </a:p>
          <a:p>
            <a:r>
              <a:rPr lang="en-US" dirty="0"/>
              <a:t>These assume linear relationships</a:t>
            </a:r>
          </a:p>
          <a:p>
            <a:pPr lvl="1"/>
            <a:r>
              <a:rPr lang="en-US" dirty="0"/>
              <a:t>because they’re based on covariances/means</a:t>
            </a:r>
          </a:p>
        </p:txBody>
      </p:sp>
    </p:spTree>
    <p:extLst>
      <p:ext uri="{BB962C8B-B14F-4D97-AF65-F5344CB8AC3E}">
        <p14:creationId xmlns:p14="http://schemas.microsoft.com/office/powerpoint/2010/main" val="17696073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85496-4CDA-ED49-8A6A-F39E576D36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6AE079-2254-BE4C-9088-F7C189E09F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971550" lvl="1" indent="-514350">
              <a:buFont typeface="+mj-lt"/>
              <a:buAutoNum type="arabicPeriod"/>
            </a:pPr>
            <a:r>
              <a:rPr lang="en-US" dirty="0"/>
              <a:t>Visualizing latent scores (Tay, not </a:t>
            </a:r>
            <a:r>
              <a:rPr lang="en-US" dirty="0" err="1"/>
              <a:t>tay</a:t>
            </a:r>
            <a:r>
              <a:rPr lang="en-US" dirty="0"/>
              <a:t>). </a:t>
            </a:r>
          </a:p>
          <a:p>
            <a:pPr lvl="2"/>
            <a:r>
              <a:rPr lang="en-US" dirty="0"/>
              <a:t>compute factor scores for every individual</a:t>
            </a:r>
          </a:p>
          <a:p>
            <a:pPr lvl="2"/>
            <a:r>
              <a:rPr lang="en-US" dirty="0"/>
              <a:t>study relationships between latent variables based on factor scores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07281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F7C95B-965E-A84A-B8F0-EDFAD0FD8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approach do we typically take?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FFF998-B272-A849-B5B8-8B33ABC0D3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Regression models (e.g., scatterplots)</a:t>
            </a:r>
          </a:p>
          <a:p>
            <a:pPr lvl="1"/>
            <a:r>
              <a:rPr lang="en-US" dirty="0"/>
              <a:t>observed data are the X and Y</a:t>
            </a:r>
          </a:p>
          <a:p>
            <a:pPr lvl="1"/>
            <a:r>
              <a:rPr lang="en-US" dirty="0"/>
              <a:t>we plot the observed data as points</a:t>
            </a:r>
          </a:p>
          <a:p>
            <a:pPr lvl="1"/>
            <a:r>
              <a:rPr lang="en-US" dirty="0"/>
              <a:t>the model is a line (or a large dot or something)</a:t>
            </a:r>
          </a:p>
          <a:p>
            <a:r>
              <a:rPr lang="en-US" dirty="0"/>
              <a:t>SEM approaches</a:t>
            </a:r>
          </a:p>
          <a:p>
            <a:pPr lvl="1"/>
            <a:r>
              <a:rPr lang="en-US" dirty="0"/>
              <a:t>latent data are the model</a:t>
            </a:r>
          </a:p>
          <a:p>
            <a:pPr lvl="1"/>
            <a:r>
              <a:rPr lang="en-US" dirty="0"/>
              <a:t>the dots are the latent variable</a:t>
            </a:r>
          </a:p>
          <a:p>
            <a:pPr lvl="1"/>
            <a:r>
              <a:rPr lang="en-US" dirty="0"/>
              <a:t>the dots are the model</a:t>
            </a:r>
          </a:p>
          <a:p>
            <a:r>
              <a:rPr lang="en-US" dirty="0"/>
              <a:t>Let’s get back to the basics</a:t>
            </a:r>
          </a:p>
          <a:p>
            <a:pPr lvl="1"/>
            <a:r>
              <a:rPr lang="en-US" dirty="0"/>
              <a:t>leave the data as the dots</a:t>
            </a:r>
          </a:p>
          <a:p>
            <a:pPr lvl="1"/>
            <a:r>
              <a:rPr lang="en-US" dirty="0"/>
              <a:t>leave the model as the line</a:t>
            </a:r>
          </a:p>
        </p:txBody>
      </p:sp>
    </p:spTree>
    <p:extLst>
      <p:ext uri="{BB962C8B-B14F-4D97-AF65-F5344CB8AC3E}">
        <p14:creationId xmlns:p14="http://schemas.microsoft.com/office/powerpoint/2010/main" val="12622471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EB4EE-801F-B841-B474-C0D2A67A1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Shadow Plots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4F93A2-4A08-B94C-8ADF-E8FC4C9359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Plot the items on the x/y axis</a:t>
            </a:r>
          </a:p>
          <a:p>
            <a:r>
              <a:rPr lang="en-US" dirty="0"/>
              <a:t>The line is the “fit”</a:t>
            </a:r>
          </a:p>
          <a:p>
            <a:pPr lvl="1"/>
            <a:r>
              <a:rPr lang="en-US" dirty="0"/>
              <a:t>or the relationship between x/y, implied by the model</a:t>
            </a:r>
          </a:p>
          <a:p>
            <a:pPr lvl="1"/>
            <a:r>
              <a:rPr lang="en-US" dirty="0"/>
              <a:t>the latent is lurking in the “shadows,” leaving its trace as a line</a:t>
            </a:r>
          </a:p>
          <a:p>
            <a:r>
              <a:rPr lang="en-US" dirty="0"/>
              <a:t>But how?</a:t>
            </a:r>
          </a:p>
        </p:txBody>
      </p:sp>
    </p:spTree>
    <p:extLst>
      <p:ext uri="{BB962C8B-B14F-4D97-AF65-F5344CB8AC3E}">
        <p14:creationId xmlns:p14="http://schemas.microsoft.com/office/powerpoint/2010/main" val="40924062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52F021-414A-8E40-A736-2F50C37C7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Scary Math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EC2E756-A553-7142-9F38-4C327E3BC9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31634" y="2122486"/>
            <a:ext cx="1871134" cy="11583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B26C335-E4E1-1442-8834-2D33633DF2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1634" y="3445933"/>
            <a:ext cx="1871134" cy="189169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1FD6D85-FD97-EF44-8E0D-38F8D5AA20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2300" y="2122486"/>
            <a:ext cx="2622614" cy="11583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3F27D6A-9658-034A-B827-F9DBDEE869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2300" y="3595914"/>
            <a:ext cx="3340100" cy="232681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2D13A24-4AD6-2547-9277-899A5A62E3C3}"/>
              </a:ext>
            </a:extLst>
          </p:cNvPr>
          <p:cNvSpPr txBox="1"/>
          <p:nvPr/>
        </p:nvSpPr>
        <p:spPr>
          <a:xfrm>
            <a:off x="402167" y="2229886"/>
            <a:ext cx="2070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Model-implied equations for variables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B267E5-6595-1441-9428-34164CF9E979}"/>
              </a:ext>
            </a:extLst>
          </p:cNvPr>
          <p:cNvSpPr txBox="1"/>
          <p:nvPr/>
        </p:nvSpPr>
        <p:spPr>
          <a:xfrm>
            <a:off x="402167" y="3647883"/>
            <a:ext cx="2070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Re-expressed in terms of latent variable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A0B380-E785-0F4B-BE3C-32BEBE7BB84E}"/>
              </a:ext>
            </a:extLst>
          </p:cNvPr>
          <p:cNvSpPr txBox="1"/>
          <p:nvPr/>
        </p:nvSpPr>
        <p:spPr>
          <a:xfrm>
            <a:off x="9567334" y="2229886"/>
            <a:ext cx="2070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rgbClr val="FF0000"/>
                </a:solidFill>
              </a:rPr>
              <a:t>Defining x2 in terms of x1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D510BE-778F-4846-BA5E-32BBD3F7337B}"/>
              </a:ext>
            </a:extLst>
          </p:cNvPr>
          <p:cNvSpPr txBox="1"/>
          <p:nvPr/>
        </p:nvSpPr>
        <p:spPr>
          <a:xfrm>
            <a:off x="9381068" y="3646248"/>
            <a:ext cx="22563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rgbClr val="FF0000"/>
                </a:solidFill>
              </a:rPr>
              <a:t>Computing the conditional expectation</a:t>
            </a:r>
          </a:p>
        </p:txBody>
      </p:sp>
    </p:spTree>
    <p:extLst>
      <p:ext uri="{BB962C8B-B14F-4D97-AF65-F5344CB8AC3E}">
        <p14:creationId xmlns:p14="http://schemas.microsoft.com/office/powerpoint/2010/main" val="36640738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55105-A6C5-F741-A46E-2FA2EEC15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Easy as…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89F33A0-7B6D-4C4E-A193-D6982EC511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91000" y="2134394"/>
            <a:ext cx="3810000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4230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0EFAD8-BA0C-014B-A13F-7D7C87A73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an ideal world…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49ADF118-2331-E047-9ED0-82C5CECD47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link="rId2"/>
          <a:stretch>
            <a:fillRect/>
          </a:stretch>
        </p:blipFill>
        <p:spPr>
          <a:xfrm>
            <a:off x="2081219" y="1825625"/>
            <a:ext cx="8029561" cy="4351338"/>
          </a:xfrm>
        </p:spPr>
      </p:pic>
    </p:spTree>
    <p:extLst>
      <p:ext uri="{BB962C8B-B14F-4D97-AF65-F5344CB8AC3E}">
        <p14:creationId xmlns:p14="http://schemas.microsoft.com/office/powerpoint/2010/main" val="21899577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CAC2AA0-A699-C347-AE47-98775B649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little history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77E4506-D055-094B-929A-2E1D8424F2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concerned with SPSS</a:t>
            </a:r>
          </a:p>
          <a:p>
            <a:r>
              <a:rPr lang="en-US" dirty="0"/>
              <a:t>invited a cursory look at data</a:t>
            </a:r>
          </a:p>
          <a:p>
            <a:r>
              <a:rPr lang="en-US" dirty="0"/>
              <a:t>R was great, but…</a:t>
            </a:r>
          </a:p>
          <a:p>
            <a:pPr lvl="1"/>
            <a:r>
              <a:rPr lang="en-US" dirty="0"/>
              <a:t>steep learning curve</a:t>
            </a:r>
          </a:p>
          <a:p>
            <a:r>
              <a:rPr lang="en-US" dirty="0"/>
              <a:t>Goal:</a:t>
            </a:r>
          </a:p>
          <a:p>
            <a:pPr lvl="1"/>
            <a:r>
              <a:rPr lang="en-US" dirty="0"/>
              <a:t>make R easier to use than SPSS</a:t>
            </a:r>
          </a:p>
          <a:p>
            <a:pPr lvl="1"/>
            <a:r>
              <a:rPr lang="en-US" dirty="0"/>
              <a:t>but developed under a different paradigm</a:t>
            </a:r>
          </a:p>
          <a:p>
            <a:pPr lvl="1"/>
            <a:r>
              <a:rPr lang="en-US" dirty="0"/>
              <a:t>started writing “wrapper” functions</a:t>
            </a:r>
          </a:p>
          <a:p>
            <a:pPr lvl="1"/>
            <a:r>
              <a:rPr lang="en-US" dirty="0"/>
              <a:t>thus, </a:t>
            </a:r>
            <a:r>
              <a:rPr lang="en-US" dirty="0" err="1"/>
              <a:t>flexplot</a:t>
            </a:r>
            <a:r>
              <a:rPr lang="en-US" dirty="0"/>
              <a:t> was born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53349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287F4-8127-574F-867D-A51BEAF18E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 so fast!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A10D260-AA18-3E41-A6E0-C768FE755A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link="rId2"/>
          <a:stretch>
            <a:fillRect/>
          </a:stretch>
        </p:blipFill>
        <p:spPr>
          <a:xfrm>
            <a:off x="2081219" y="1825625"/>
            <a:ext cx="8029561" cy="4351338"/>
          </a:xfrm>
        </p:spPr>
      </p:pic>
    </p:spTree>
    <p:extLst>
      <p:ext uri="{BB962C8B-B14F-4D97-AF65-F5344CB8AC3E}">
        <p14:creationId xmlns:p14="http://schemas.microsoft.com/office/powerpoint/2010/main" val="20457284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69F59A-A4C6-FE43-98D9-B8E1F643F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79F301-7E1F-D14E-A7F6-0EDD45B6AB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SEMs “correct” relationships for unreliability</a:t>
            </a:r>
          </a:p>
          <a:p>
            <a:r>
              <a:rPr lang="en-US" dirty="0"/>
              <a:t>The fitted line is what we would observe with perfect reliability</a:t>
            </a:r>
          </a:p>
          <a:p>
            <a:r>
              <a:rPr lang="en-US" dirty="0"/>
              <a:t>But we don’t have perfect reliability!</a:t>
            </a:r>
          </a:p>
        </p:txBody>
      </p:sp>
    </p:spTree>
    <p:extLst>
      <p:ext uri="{BB962C8B-B14F-4D97-AF65-F5344CB8AC3E}">
        <p14:creationId xmlns:p14="http://schemas.microsoft.com/office/powerpoint/2010/main" val="5624885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1E095B-2B68-4143-8AE0-DE57F25A1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Danger!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FF2468E-FF1B-CF45-A64B-C9EC7C0752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4842" y="2034116"/>
            <a:ext cx="2032000" cy="10287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D66D41D-FD39-3243-9473-946D774FC3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9292" y="3757083"/>
            <a:ext cx="1943100" cy="8001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8D8FA3C-51F0-224F-AF26-82C0094ED9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5083" y="2034116"/>
            <a:ext cx="3492500" cy="27432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7B1D252-5B9B-894E-8BB4-8BEBA63C4017}"/>
              </a:ext>
            </a:extLst>
          </p:cNvPr>
          <p:cNvSpPr txBox="1"/>
          <p:nvPr/>
        </p:nvSpPr>
        <p:spPr>
          <a:xfrm>
            <a:off x="402167" y="2229886"/>
            <a:ext cx="2070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Standard correction for unreliability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B707E7F-2188-154D-B8F0-DC7C3B80A72B}"/>
              </a:ext>
            </a:extLst>
          </p:cNvPr>
          <p:cNvSpPr txBox="1"/>
          <p:nvPr/>
        </p:nvSpPr>
        <p:spPr>
          <a:xfrm>
            <a:off x="402167" y="3864745"/>
            <a:ext cx="2070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“Uncorrected” correlation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4BB5334-58CE-C54E-B1F9-D352143E530E}"/>
              </a:ext>
            </a:extLst>
          </p:cNvPr>
          <p:cNvSpPr txBox="1"/>
          <p:nvPr/>
        </p:nvSpPr>
        <p:spPr>
          <a:xfrm>
            <a:off x="9283701" y="2229885"/>
            <a:ext cx="2070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rgbClr val="FF0000"/>
                </a:solidFill>
              </a:rPr>
              <a:t>Plug it in to the previous equation</a:t>
            </a:r>
          </a:p>
        </p:txBody>
      </p:sp>
    </p:spTree>
    <p:extLst>
      <p:ext uri="{BB962C8B-B14F-4D97-AF65-F5344CB8AC3E}">
        <p14:creationId xmlns:p14="http://schemas.microsoft.com/office/powerpoint/2010/main" val="21684670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628974-9DEE-E54E-A409-964F5911E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 now we get…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8744C9C-482E-D145-BEA4-7F354AEA72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link="rId2"/>
          <a:stretch>
            <a:fillRect/>
          </a:stretch>
        </p:blipFill>
        <p:spPr>
          <a:xfrm>
            <a:off x="2081219" y="1825625"/>
            <a:ext cx="8029561" cy="4351338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E77ADF7-2D7F-2249-BFAE-50F6B83AC6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3233" y="296333"/>
            <a:ext cx="5918200" cy="132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611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7DE8C2-A3FF-DC4F-A439-FD7BC2CA8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 see them all…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42BBDF9-B9DE-864E-AF2F-68D15A8766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81219" y="1825625"/>
            <a:ext cx="8029561" cy="4351338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8A5B692-7427-D04C-9625-DD63E28886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2750" y="552450"/>
            <a:ext cx="6337300" cy="67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16411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7DE8C2-A3FF-DC4F-A439-FD7BC2CA8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 see them all…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5D040A0-19F1-AD42-84F1-6E32851413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4716" y="365125"/>
            <a:ext cx="6311900" cy="1028700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915213A-2DC1-0341-B6EA-0E2281E4BF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link="rId3"/>
          <a:stretch>
            <a:fillRect/>
          </a:stretch>
        </p:blipFill>
        <p:spPr>
          <a:xfrm>
            <a:off x="2081219" y="1825625"/>
            <a:ext cx="8029561" cy="4351338"/>
          </a:xfrm>
        </p:spPr>
      </p:pic>
    </p:spTree>
    <p:extLst>
      <p:ext uri="{BB962C8B-B14F-4D97-AF65-F5344CB8AC3E}">
        <p14:creationId xmlns:p14="http://schemas.microsoft.com/office/powerpoint/2010/main" val="39334261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F30A9-4CC8-9F40-8D43-02AE4A798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Shadow plots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6148B1-88A2-AD4D-9F29-644C2226FF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Advantages</a:t>
            </a:r>
          </a:p>
          <a:p>
            <a:pPr lvl="1"/>
            <a:r>
              <a:rPr lang="en-US" dirty="0"/>
              <a:t>good diagnostic tool</a:t>
            </a:r>
          </a:p>
          <a:p>
            <a:pPr lvl="2"/>
            <a:r>
              <a:rPr lang="en-US" dirty="0"/>
              <a:t>if the line </a:t>
            </a:r>
            <a:r>
              <a:rPr lang="en-US" dirty="0" err="1"/>
              <a:t>ain’t</a:t>
            </a:r>
            <a:r>
              <a:rPr lang="en-US" dirty="0"/>
              <a:t> going through the data, you know there’s misfit</a:t>
            </a:r>
          </a:p>
          <a:p>
            <a:pPr lvl="1"/>
            <a:r>
              <a:rPr lang="en-US" dirty="0"/>
              <a:t>highlights local misfit</a:t>
            </a:r>
          </a:p>
          <a:p>
            <a:pPr lvl="1"/>
            <a:r>
              <a:rPr lang="en-US" dirty="0"/>
              <a:t>easy to interpret</a:t>
            </a:r>
          </a:p>
          <a:p>
            <a:pPr lvl="2"/>
            <a:r>
              <a:rPr lang="en-US" dirty="0"/>
              <a:t>just standard regression</a:t>
            </a:r>
          </a:p>
          <a:p>
            <a:r>
              <a:rPr lang="en-US" dirty="0"/>
              <a:t>Disadvantages</a:t>
            </a:r>
          </a:p>
          <a:p>
            <a:pPr lvl="1"/>
            <a:r>
              <a:rPr lang="en-US" dirty="0"/>
              <a:t>may mask misfit</a:t>
            </a:r>
          </a:p>
          <a:p>
            <a:pPr lvl="1"/>
            <a:r>
              <a:rPr lang="en-US" dirty="0"/>
              <a:t>doesn’t improve encoding for the </a:t>
            </a:r>
            <a:r>
              <a:rPr lang="en-US" i="1" dirty="0"/>
              <a:t>entire </a:t>
            </a:r>
            <a:r>
              <a:rPr lang="en-US" dirty="0"/>
              <a:t>model</a:t>
            </a:r>
          </a:p>
          <a:p>
            <a:pPr lvl="1"/>
            <a:r>
              <a:rPr lang="en-US" dirty="0"/>
              <a:t>the math will fail if models are nonlinear</a:t>
            </a:r>
          </a:p>
        </p:txBody>
      </p:sp>
    </p:spTree>
    <p:extLst>
      <p:ext uri="{BB962C8B-B14F-4D97-AF65-F5344CB8AC3E}">
        <p14:creationId xmlns:p14="http://schemas.microsoft.com/office/powerpoint/2010/main" val="384090527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923C8-A1FD-3A41-B888-11AD35A95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can also do residual plots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4239A9-5519-6443-A170-43DCB41993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Remember what a residual is</a:t>
            </a:r>
          </a:p>
          <a:p>
            <a:pPr lvl="1"/>
            <a:r>
              <a:rPr lang="en-US" dirty="0"/>
              <a:t>What remains of the DV after we’ve removed the (linear) effect of the IV</a:t>
            </a:r>
          </a:p>
          <a:p>
            <a:pPr lvl="1"/>
            <a:r>
              <a:rPr lang="en-US" dirty="0"/>
              <a:t>geometrically…</a:t>
            </a:r>
          </a:p>
        </p:txBody>
      </p:sp>
    </p:spTree>
    <p:extLst>
      <p:ext uri="{BB962C8B-B14F-4D97-AF65-F5344CB8AC3E}">
        <p14:creationId xmlns:p14="http://schemas.microsoft.com/office/powerpoint/2010/main" val="304907174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E3F518-18CA-FD42-996F-36EE191A0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residual?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E3A8645-4B0E-BE4A-B6B7-B90133603E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99933" y="1791494"/>
            <a:ext cx="4792134" cy="4792134"/>
          </a:xfrm>
        </p:spPr>
      </p:pic>
    </p:spTree>
    <p:extLst>
      <p:ext uri="{BB962C8B-B14F-4D97-AF65-F5344CB8AC3E}">
        <p14:creationId xmlns:p14="http://schemas.microsoft.com/office/powerpoint/2010/main" val="252236724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91B72D-A9E7-744F-A07D-1DE7BB4B4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Disturbance Dependence Plots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4A5E2B-B950-5A4C-AAEF-AEEC7F9C6A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Shadow plots give us a “fit”</a:t>
            </a:r>
          </a:p>
          <a:p>
            <a:r>
              <a:rPr lang="en-US" dirty="0"/>
              <a:t>We can then subtract out the fit to get residuals</a:t>
            </a:r>
          </a:p>
          <a:p>
            <a:pPr lvl="1"/>
            <a:r>
              <a:rPr lang="en-US" dirty="0"/>
              <a:t>but we call them disturbances in SEM</a:t>
            </a:r>
          </a:p>
          <a:p>
            <a:pPr lvl="1"/>
            <a:r>
              <a:rPr lang="en-US" dirty="0"/>
              <a:t>we </a:t>
            </a:r>
            <a:r>
              <a:rPr lang="en-US" i="1" dirty="0"/>
              <a:t>should </a:t>
            </a:r>
            <a:r>
              <a:rPr lang="en-US" dirty="0"/>
              <a:t>have no relationship left</a:t>
            </a:r>
          </a:p>
          <a:p>
            <a:pPr lvl="1"/>
            <a:r>
              <a:rPr lang="en-US" dirty="0"/>
              <a:t>And for our data?</a:t>
            </a:r>
          </a:p>
        </p:txBody>
      </p:sp>
    </p:spTree>
    <p:extLst>
      <p:ext uri="{BB962C8B-B14F-4D97-AF65-F5344CB8AC3E}">
        <p14:creationId xmlns:p14="http://schemas.microsoft.com/office/powerpoint/2010/main" val="36490399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C2952-12B8-9747-8C26-315134178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Flexplot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8C01BB-F190-FB44-801B-5ADC0C6EF3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flexplot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an R package</a:t>
            </a:r>
          </a:p>
          <a:p>
            <a:pPr lvl="2"/>
            <a:r>
              <a:rPr lang="en-US" dirty="0"/>
              <a:t>with versions in JASP and </a:t>
            </a:r>
            <a:r>
              <a:rPr lang="en-US" dirty="0" err="1"/>
              <a:t>Jamovi</a:t>
            </a:r>
            <a:endParaRPr lang="en-US" dirty="0"/>
          </a:p>
          <a:p>
            <a:pPr lvl="2"/>
            <a:r>
              <a:rPr lang="en-US" dirty="0"/>
              <a:t>future release of JASP: engine that produces all graphics</a:t>
            </a:r>
          </a:p>
          <a:p>
            <a:pPr lvl="1"/>
            <a:r>
              <a:rPr lang="en-US" dirty="0"/>
              <a:t>utilizes formula</a:t>
            </a:r>
          </a:p>
          <a:p>
            <a:pPr lvl="1"/>
            <a:r>
              <a:rPr lang="en-US" dirty="0"/>
              <a:t>automates the plotting</a:t>
            </a:r>
          </a:p>
          <a:p>
            <a:pPr lvl="1"/>
            <a:r>
              <a:rPr lang="en-US" dirty="0"/>
              <a:t>follows scientifically-generated heuristics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538936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7DE8C2-A3FF-DC4F-A439-FD7BC2CA8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A817DB-90A4-3446-96C0-F4EF1523FC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4433" y="729456"/>
            <a:ext cx="6223000" cy="596900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FAE8233-AEEC-154B-8B55-F868B1702B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link="rId3"/>
          <a:stretch>
            <a:fillRect/>
          </a:stretch>
        </p:blipFill>
        <p:spPr>
          <a:xfrm>
            <a:off x="2081219" y="1825625"/>
            <a:ext cx="8029561" cy="4351338"/>
          </a:xfrm>
        </p:spPr>
      </p:pic>
    </p:spTree>
    <p:extLst>
      <p:ext uri="{BB962C8B-B14F-4D97-AF65-F5344CB8AC3E}">
        <p14:creationId xmlns:p14="http://schemas.microsoft.com/office/powerpoint/2010/main" val="413132022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7DE8C2-A3FF-DC4F-A439-FD7BC2CA8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JEDI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0B6594-9D06-E344-84C9-740901BF9A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9884" y="538956"/>
            <a:ext cx="5727700" cy="977900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CB1BD495-DDC7-BA46-803F-2F2FE0EA58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link="rId3"/>
          <a:stretch>
            <a:fillRect/>
          </a:stretch>
        </p:blipFill>
        <p:spPr>
          <a:xfrm>
            <a:off x="2081219" y="1825625"/>
            <a:ext cx="8029561" cy="4351338"/>
          </a:xfrm>
        </p:spPr>
      </p:pic>
    </p:spTree>
    <p:extLst>
      <p:ext uri="{BB962C8B-B14F-4D97-AF65-F5344CB8AC3E}">
        <p14:creationId xmlns:p14="http://schemas.microsoft.com/office/powerpoint/2010/main" val="332116988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073E88-8070-784E-9289-1846CC401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Substantive 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69BD08-EE36-0D4F-9696-46C5DFA951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Stats dataset fits quite well</a:t>
            </a:r>
          </a:p>
          <a:p>
            <a:pPr lvl="1"/>
            <a:r>
              <a:rPr lang="en-US" dirty="0"/>
              <a:t>all exams seem to be measuring the same thing</a:t>
            </a:r>
          </a:p>
          <a:p>
            <a:r>
              <a:rPr lang="en-US" dirty="0"/>
              <a:t>JEDI dataset has some problems</a:t>
            </a:r>
          </a:p>
          <a:p>
            <a:pPr lvl="1"/>
            <a:r>
              <a:rPr lang="en-US" dirty="0"/>
              <a:t>we’re consistently underestimating the relationship between </a:t>
            </a:r>
            <a:r>
              <a:rPr lang="en-US" dirty="0" err="1"/>
              <a:t>force_history</a:t>
            </a:r>
            <a:r>
              <a:rPr lang="en-US" dirty="0"/>
              <a:t> and the three Jedi exams</a:t>
            </a:r>
          </a:p>
          <a:p>
            <a:pPr lvl="1"/>
            <a:r>
              <a:rPr lang="en-US" dirty="0"/>
              <a:t>this suggests we should probably add a </a:t>
            </a:r>
            <a:r>
              <a:rPr lang="en-US" dirty="0" err="1"/>
              <a:t>crossloading</a:t>
            </a:r>
            <a:endParaRPr lang="en-US" dirty="0"/>
          </a:p>
          <a:p>
            <a:pPr lvl="1"/>
            <a:r>
              <a:rPr lang="en-US" dirty="0"/>
              <a:t>boy, wouldn’t it be nice if we could visualize the fit of BOTH models?? </a:t>
            </a:r>
          </a:p>
        </p:txBody>
      </p:sp>
    </p:spTree>
    <p:extLst>
      <p:ext uri="{BB962C8B-B14F-4D97-AF65-F5344CB8AC3E}">
        <p14:creationId xmlns:p14="http://schemas.microsoft.com/office/powerpoint/2010/main" val="397446019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7DE8C2-A3FF-DC4F-A439-FD7BC2CA8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By golly, we can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344DF84-8B22-134B-807A-0DD1BD1BE9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5600" y="232220"/>
            <a:ext cx="5101166" cy="1915028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05647C2-DA55-8E47-8E05-602BFE2D63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43485" y="2248958"/>
            <a:ext cx="8029561" cy="4351338"/>
          </a:xfrm>
        </p:spPr>
      </p:pic>
    </p:spTree>
    <p:extLst>
      <p:ext uri="{BB962C8B-B14F-4D97-AF65-F5344CB8AC3E}">
        <p14:creationId xmlns:p14="http://schemas.microsoft.com/office/powerpoint/2010/main" val="277498430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A5CC4-10BF-2E4C-97C4-915B66E72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Visualizing the measurement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C2A93A-82A1-BC4D-AB78-B44986E9C2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have four variables</a:t>
            </a:r>
          </a:p>
          <a:p>
            <a:pPr lvl="1"/>
            <a:r>
              <a:rPr lang="en-US" dirty="0"/>
              <a:t>three observed</a:t>
            </a:r>
          </a:p>
          <a:p>
            <a:pPr lvl="1"/>
            <a:r>
              <a:rPr lang="en-US" dirty="0"/>
              <a:t>one latent</a:t>
            </a:r>
          </a:p>
          <a:p>
            <a:r>
              <a:rPr lang="en-US" dirty="0"/>
              <a:t>That’s a four dimensional plot</a:t>
            </a:r>
          </a:p>
          <a:p>
            <a:r>
              <a:rPr lang="en-US" dirty="0"/>
              <a:t>But let’s transform the data to long format</a:t>
            </a:r>
          </a:p>
          <a:p>
            <a:pPr lvl="1"/>
            <a:r>
              <a:rPr lang="en-US" dirty="0"/>
              <a:t>but first we transform the scale</a:t>
            </a:r>
          </a:p>
        </p:txBody>
      </p:sp>
    </p:spTree>
    <p:extLst>
      <p:ext uri="{BB962C8B-B14F-4D97-AF65-F5344CB8AC3E}">
        <p14:creationId xmlns:p14="http://schemas.microsoft.com/office/powerpoint/2010/main" val="376806168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2E0C2A-FF73-C549-94E0-3504FEA39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Wide to Long Format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CD31E2E-C5FE-0542-BE8B-BA31A34A5F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28750" y="2096294"/>
            <a:ext cx="9334500" cy="15748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C984A91-2720-854D-A90F-000729A129D2}"/>
              </a:ext>
            </a:extLst>
          </p:cNvPr>
          <p:cNvCxnSpPr>
            <a:stCxn id="4" idx="2"/>
          </p:cNvCxnSpPr>
          <p:nvPr/>
        </p:nvCxnSpPr>
        <p:spPr>
          <a:xfrm>
            <a:off x="6096000" y="3671094"/>
            <a:ext cx="0" cy="5707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CB3BCADD-C954-5646-988C-4E5C67192E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4216" y="4629150"/>
            <a:ext cx="6743700" cy="156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39532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0062AD-54BB-664F-887C-806D93386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Flexplot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2C2763-6648-9A43-B280-D0A58CA431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4150" y="488156"/>
            <a:ext cx="7708900" cy="1079500"/>
          </a:xfrm>
          <a:prstGeom prst="rect">
            <a:avLst/>
          </a:prstGeom>
        </p:spPr>
      </p:pic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AA6EDBF9-1C0A-FE44-8856-9833A1B9DE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link="rId3"/>
          <a:stretch>
            <a:fillRect/>
          </a:stretch>
        </p:blipFill>
        <p:spPr>
          <a:xfrm>
            <a:off x="3050063" y="1825625"/>
            <a:ext cx="6091873" cy="4351338"/>
          </a:xfrm>
        </p:spPr>
      </p:pic>
    </p:spTree>
    <p:extLst>
      <p:ext uri="{BB962C8B-B14F-4D97-AF65-F5344CB8AC3E}">
        <p14:creationId xmlns:p14="http://schemas.microsoft.com/office/powerpoint/2010/main" val="173829194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A5CFD4-8D7B-7F4B-9B1D-58F7DF74B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Nonlinear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375F26-CE68-374A-A5B6-BAC73D3C2F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These plots work great if the relationships are linear</a:t>
            </a:r>
          </a:p>
          <a:p>
            <a:r>
              <a:rPr lang="en-US" dirty="0"/>
              <a:t>But what if they’re not?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517999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85AED-6976-DB49-92E0-EA1B82141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097DF0-56C2-6D4F-A6E1-FCC97DBF22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34000" cy="4351338"/>
          </a:xfrm>
        </p:spPr>
        <p:txBody>
          <a:bodyPr/>
          <a:lstStyle/>
          <a:p>
            <a:r>
              <a:rPr lang="en-US" dirty="0"/>
              <a:t>Hogwarts survival dataset</a:t>
            </a:r>
          </a:p>
          <a:p>
            <a:r>
              <a:rPr lang="en-US" dirty="0"/>
              <a:t>Nonlinear relationships between:</a:t>
            </a:r>
          </a:p>
          <a:p>
            <a:pPr lvl="1"/>
            <a:r>
              <a:rPr lang="en-US" dirty="0"/>
              <a:t>knowledge and survival</a:t>
            </a:r>
          </a:p>
          <a:p>
            <a:pPr lvl="1"/>
            <a:r>
              <a:rPr lang="en-US" dirty="0"/>
              <a:t>skills and survival</a:t>
            </a:r>
          </a:p>
          <a:p>
            <a:pPr lvl="1"/>
            <a:r>
              <a:rPr lang="en-US" dirty="0"/>
              <a:t>skills and </a:t>
            </a:r>
            <a:r>
              <a:rPr lang="en-US" dirty="0" err="1"/>
              <a:t>darkarts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4C741D-4EB6-2847-9FA2-7475FB1BAB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967316"/>
            <a:ext cx="5557005" cy="4866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03010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36D62-0B53-1742-B3E0-5152A89DA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8B1F30-EFC7-9449-8DD0-6008310DF8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SEMs assume linear models</a:t>
            </a:r>
          </a:p>
          <a:p>
            <a:r>
              <a:rPr lang="en-US" dirty="0"/>
              <a:t>Can do a categorical model, but they suck</a:t>
            </a:r>
          </a:p>
          <a:p>
            <a:r>
              <a:rPr lang="en-US" dirty="0"/>
              <a:t>Wouldn’t it be nice if you could explicitly state each path?</a:t>
            </a:r>
          </a:p>
        </p:txBody>
      </p:sp>
    </p:spTree>
    <p:extLst>
      <p:ext uri="{BB962C8B-B14F-4D97-AF65-F5344CB8AC3E}">
        <p14:creationId xmlns:p14="http://schemas.microsoft.com/office/powerpoint/2010/main" val="5287686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B81ABF-B260-934A-8F9E-0B43938BA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Flexplot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DB044F-A54E-AF46-AAB6-3D2A6AC75E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258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D8465C-0784-F648-9A58-2314B0F698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Bayesian SEM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845409-A839-1747-81B1-B0FFC89BE6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Much more flexible than regular SEM</a:t>
            </a:r>
          </a:p>
          <a:p>
            <a:r>
              <a:rPr lang="en-US" dirty="0"/>
              <a:t>Works with raw data</a:t>
            </a:r>
          </a:p>
          <a:p>
            <a:r>
              <a:rPr lang="en-US" dirty="0"/>
              <a:t>Able to estimate models regular SEM cannot</a:t>
            </a:r>
          </a:p>
          <a:p>
            <a:r>
              <a:rPr lang="en-US" dirty="0"/>
              <a:t>Naturally computes latent variables</a:t>
            </a:r>
          </a:p>
          <a:p>
            <a:r>
              <a:rPr lang="en-US" dirty="0"/>
              <a:t>But…</a:t>
            </a:r>
          </a:p>
        </p:txBody>
      </p:sp>
    </p:spTree>
    <p:extLst>
      <p:ext uri="{BB962C8B-B14F-4D97-AF65-F5344CB8AC3E}">
        <p14:creationId xmlns:p14="http://schemas.microsoft.com/office/powerpoint/2010/main" val="70401078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E1EEB-66AC-0240-BCDB-9C887C1A1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 of now…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BD1866-3114-CA43-9139-895B7DC436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There’s no general solution for visualizing these models</a:t>
            </a:r>
          </a:p>
          <a:p>
            <a:r>
              <a:rPr lang="en-US" dirty="0"/>
              <a:t>The implied model will depend on how the variables are related</a:t>
            </a:r>
          </a:p>
          <a:p>
            <a:r>
              <a:rPr lang="en-US" dirty="0"/>
              <a:t>So, I have to do more math </a:t>
            </a:r>
            <a:r>
              <a:rPr lang="en-US" dirty="0">
                <a:sym typeface="Wingdings" pitchFamily="2" charset="2"/>
              </a:rPr>
              <a:t>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819073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F85D7-BF40-254C-A495-A534191F0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Naïve analysis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8984D3D8-9938-E34E-8E8C-6672BC9678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link="rId2"/>
          <a:stretch>
            <a:fillRect/>
          </a:stretch>
        </p:blipFill>
        <p:spPr>
          <a:xfrm>
            <a:off x="2081219" y="1937725"/>
            <a:ext cx="8029561" cy="4351338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70331F7-1662-834B-839A-9FD8CC90C4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4067" y="118088"/>
            <a:ext cx="3439584" cy="1699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60418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F85D7-BF40-254C-A495-A534191F0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Naïve analysis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70331F7-1662-834B-839A-9FD8CC90C4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4067" y="118088"/>
            <a:ext cx="3439584" cy="1699071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7AFCACA-B0CA-BB4E-8991-E7D96D82C5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link="rId3"/>
          <a:stretch>
            <a:fillRect/>
          </a:stretch>
        </p:blipFill>
        <p:spPr>
          <a:xfrm>
            <a:off x="2081219" y="1825625"/>
            <a:ext cx="8029561" cy="4351338"/>
          </a:xfrm>
        </p:spPr>
      </p:pic>
    </p:spTree>
    <p:extLst>
      <p:ext uri="{BB962C8B-B14F-4D97-AF65-F5344CB8AC3E}">
        <p14:creationId xmlns:p14="http://schemas.microsoft.com/office/powerpoint/2010/main" val="197787837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2C283-A78B-9F4A-B8D1-1560A68B74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fit a Bayesian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BF98B7-F33D-5949-A267-B88D3EDEAB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36145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6D06B5-E13E-A748-994B-8AD3DE40C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While that’s running…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90FA5E-56E4-1841-82D8-3C8F471D35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Let’s review the math here. </a:t>
            </a:r>
          </a:p>
        </p:txBody>
      </p:sp>
    </p:spTree>
    <p:extLst>
      <p:ext uri="{BB962C8B-B14F-4D97-AF65-F5344CB8AC3E}">
        <p14:creationId xmlns:p14="http://schemas.microsoft.com/office/powerpoint/2010/main" val="24718001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B8137-9369-484A-BC63-691E1BA22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Different Approach to Data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77AC7C-AA5B-5045-92E0-E1199263CD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Traditional way</a:t>
            </a:r>
          </a:p>
          <a:p>
            <a:pPr lvl="1"/>
            <a:r>
              <a:rPr lang="en-US" dirty="0"/>
              <a:t>follow decision tree</a:t>
            </a:r>
          </a:p>
          <a:p>
            <a:pPr lvl="1"/>
            <a:r>
              <a:rPr lang="en-US" dirty="0"/>
              <a:t>mechanical steps that lead to an unambiguous (and often wrong) decision</a:t>
            </a:r>
          </a:p>
          <a:p>
            <a:r>
              <a:rPr lang="en-US" dirty="0"/>
              <a:t>Problems</a:t>
            </a:r>
          </a:p>
          <a:p>
            <a:pPr lvl="1"/>
            <a:r>
              <a:rPr lang="en-US" dirty="0"/>
              <a:t>science is messy</a:t>
            </a:r>
          </a:p>
          <a:p>
            <a:pPr lvl="2"/>
            <a:r>
              <a:rPr lang="en-US" dirty="0"/>
              <a:t>no formula for discovery (or even confirmation)</a:t>
            </a:r>
          </a:p>
          <a:p>
            <a:pPr lvl="1"/>
            <a:r>
              <a:rPr lang="en-US" dirty="0"/>
              <a:t>important information missed</a:t>
            </a:r>
          </a:p>
          <a:p>
            <a:pPr lvl="1"/>
            <a:r>
              <a:rPr lang="en-US" dirty="0"/>
              <a:t>too much faith in result</a:t>
            </a:r>
          </a:p>
          <a:p>
            <a:pPr lvl="1"/>
            <a:r>
              <a:rPr lang="en-US" dirty="0"/>
              <a:t>replication crisis</a:t>
            </a:r>
          </a:p>
        </p:txBody>
      </p:sp>
    </p:spTree>
    <p:extLst>
      <p:ext uri="{BB962C8B-B14F-4D97-AF65-F5344CB8AC3E}">
        <p14:creationId xmlns:p14="http://schemas.microsoft.com/office/powerpoint/2010/main" val="5801770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71A11-4C42-0145-B3D5-E8242F972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what to do?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9B9B0A-3879-FF47-87E2-092300379F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Cohen -- there is no magical alternative</a:t>
            </a:r>
          </a:p>
          <a:p>
            <a:r>
              <a:rPr lang="en-US" dirty="0"/>
              <a:t>Interpretation: there’s nothing we can do</a:t>
            </a:r>
          </a:p>
          <a:p>
            <a:r>
              <a:rPr lang="en-US" dirty="0"/>
              <a:t>Practitioners </a:t>
            </a:r>
            <a:r>
              <a:rPr lang="en-US" i="1" dirty="0"/>
              <a:t>want</a:t>
            </a:r>
            <a:r>
              <a:rPr lang="en-US" dirty="0"/>
              <a:t> a series of steps to follow</a:t>
            </a:r>
          </a:p>
          <a:p>
            <a:r>
              <a:rPr lang="en-US" dirty="0"/>
              <a:t>Methodologists are concerned they will make a machine out of it</a:t>
            </a:r>
          </a:p>
          <a:p>
            <a:r>
              <a:rPr lang="en-US" dirty="0"/>
              <a:t>My idea</a:t>
            </a:r>
          </a:p>
          <a:p>
            <a:pPr lvl="1"/>
            <a:r>
              <a:rPr lang="en-US" dirty="0"/>
              <a:t>give them steps that train the mind to seek evidence</a:t>
            </a:r>
          </a:p>
        </p:txBody>
      </p:sp>
    </p:spTree>
    <p:extLst>
      <p:ext uri="{BB962C8B-B14F-4D97-AF65-F5344CB8AC3E}">
        <p14:creationId xmlns:p14="http://schemas.microsoft.com/office/powerpoint/2010/main" val="26903429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0F6C5D-5A6B-B940-B655-7972C0776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Eight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42FBAD-E95B-C14D-9544-F894731750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1"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State theoretical hypothesis and decision criteria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Assess psychometrics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Plot univariate distributions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Plot a graphic to match the analysis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Study the residuals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Study parameter estimates/effect sizes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Make a decision based on step 1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Replicate on a new sample</a:t>
            </a:r>
          </a:p>
        </p:txBody>
      </p:sp>
    </p:spTree>
    <p:extLst>
      <p:ext uri="{BB962C8B-B14F-4D97-AF65-F5344CB8AC3E}">
        <p14:creationId xmlns:p14="http://schemas.microsoft.com/office/powerpoint/2010/main" val="10871601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0F6C5D-5A6B-B940-B655-7972C0776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Eight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42FBAD-E95B-C14D-9544-F894731750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1"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State theoretical hypothesis and decision criteria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Assess psychometrics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Plot univariate distributions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Plot a graphic to match the analysis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Study the residuals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Study parameter estimates/effect sizes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Make a decision based on step 1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Replicate on a new sample</a:t>
            </a:r>
          </a:p>
        </p:txBody>
      </p:sp>
    </p:spTree>
    <p:extLst>
      <p:ext uri="{BB962C8B-B14F-4D97-AF65-F5344CB8AC3E}">
        <p14:creationId xmlns:p14="http://schemas.microsoft.com/office/powerpoint/2010/main" val="35602466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673</TotalTime>
  <Words>1139</Words>
  <Application>Microsoft Macintosh PowerPoint</Application>
  <PresentationFormat>Widescreen</PresentationFormat>
  <Paragraphs>227</Paragraphs>
  <Slides>55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0" baseType="lpstr">
      <vt:lpstr>Arial</vt:lpstr>
      <vt:lpstr>Calibri</vt:lpstr>
      <vt:lpstr>Calibri Light</vt:lpstr>
      <vt:lpstr>Wingdings</vt:lpstr>
      <vt:lpstr>Office Theme</vt:lpstr>
      <vt:lpstr>Overview</vt:lpstr>
      <vt:lpstr>Visualizing SEMs</vt:lpstr>
      <vt:lpstr>A little history</vt:lpstr>
      <vt:lpstr>Flexplot</vt:lpstr>
      <vt:lpstr>Flexplot examples</vt:lpstr>
      <vt:lpstr>A Different Approach to Data Analysis</vt:lpstr>
      <vt:lpstr>So what to do?</vt:lpstr>
      <vt:lpstr>Eight Steps</vt:lpstr>
      <vt:lpstr>Eight Steps</vt:lpstr>
      <vt:lpstr>Furthermore…</vt:lpstr>
      <vt:lpstr>PowerPoint Presentation</vt:lpstr>
      <vt:lpstr>PowerPoint Presentation</vt:lpstr>
      <vt:lpstr>PowerPoint Presentation</vt:lpstr>
      <vt:lpstr>Compression</vt:lpstr>
      <vt:lpstr>Do you see the problem?</vt:lpstr>
      <vt:lpstr>Yet there are advantages</vt:lpstr>
      <vt:lpstr>Structural Equation Models are Invisible!</vt:lpstr>
      <vt:lpstr>Stats Jedi Example</vt:lpstr>
      <vt:lpstr>JEDI Jedi Example</vt:lpstr>
      <vt:lpstr>Fit</vt:lpstr>
      <vt:lpstr>Fit</vt:lpstr>
      <vt:lpstr>Not that people haven’t tried…</vt:lpstr>
      <vt:lpstr>Problems…</vt:lpstr>
      <vt:lpstr>PowerPoint Presentation</vt:lpstr>
      <vt:lpstr>What approach do we typically take?</vt:lpstr>
      <vt:lpstr>Shadow Plots</vt:lpstr>
      <vt:lpstr>Scary Math</vt:lpstr>
      <vt:lpstr>Easy as…</vt:lpstr>
      <vt:lpstr>In an ideal world…</vt:lpstr>
      <vt:lpstr>Not so fast!</vt:lpstr>
      <vt:lpstr>Why</vt:lpstr>
      <vt:lpstr>Danger!</vt:lpstr>
      <vt:lpstr>And now we get…</vt:lpstr>
      <vt:lpstr>Or see them all…</vt:lpstr>
      <vt:lpstr>Or see them all…</vt:lpstr>
      <vt:lpstr>Shadow plots</vt:lpstr>
      <vt:lpstr>We can also do residual plots</vt:lpstr>
      <vt:lpstr>What is a residual?</vt:lpstr>
      <vt:lpstr>Disturbance Dependence Plots</vt:lpstr>
      <vt:lpstr>Stats</vt:lpstr>
      <vt:lpstr>JEDI</vt:lpstr>
      <vt:lpstr>Substantive Conclusions</vt:lpstr>
      <vt:lpstr>By golly, we can</vt:lpstr>
      <vt:lpstr>Visualizing the measurement model</vt:lpstr>
      <vt:lpstr>Wide to Long Format</vt:lpstr>
      <vt:lpstr>Flexplot</vt:lpstr>
      <vt:lpstr>Nonlinear Models</vt:lpstr>
      <vt:lpstr>Example data</vt:lpstr>
      <vt:lpstr>Problem</vt:lpstr>
      <vt:lpstr>Bayesian SEM</vt:lpstr>
      <vt:lpstr>As of now…</vt:lpstr>
      <vt:lpstr>Naïve analysis</vt:lpstr>
      <vt:lpstr>Naïve analysis</vt:lpstr>
      <vt:lpstr>Let’s fit a Bayesian Model</vt:lpstr>
      <vt:lpstr>While that’s running…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little history</dc:title>
  <dc:creator>Dustin Fife</dc:creator>
  <cp:lastModifiedBy>Dustin Fife</cp:lastModifiedBy>
  <cp:revision>101</cp:revision>
  <dcterms:created xsi:type="dcterms:W3CDTF">2019-11-29T20:09:21Z</dcterms:created>
  <dcterms:modified xsi:type="dcterms:W3CDTF">2019-11-30T23:43:30Z</dcterms:modified>
</cp:coreProperties>
</file>